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</p:sldMasterIdLst>
  <p:notesMasterIdLst>
    <p:notesMasterId r:id="rId26"/>
  </p:notesMasterIdLst>
  <p:handoutMasterIdLst>
    <p:handoutMasterId r:id="rId27"/>
  </p:handoutMasterIdLst>
  <p:sldIdLst>
    <p:sldId id="304" r:id="rId2"/>
    <p:sldId id="305" r:id="rId3"/>
    <p:sldId id="328" r:id="rId4"/>
    <p:sldId id="329" r:id="rId5"/>
    <p:sldId id="330" r:id="rId6"/>
    <p:sldId id="342" r:id="rId7"/>
    <p:sldId id="343" r:id="rId8"/>
    <p:sldId id="344" r:id="rId9"/>
    <p:sldId id="345" r:id="rId10"/>
    <p:sldId id="346" r:id="rId11"/>
    <p:sldId id="347" r:id="rId12"/>
    <p:sldId id="348" r:id="rId13"/>
    <p:sldId id="349" r:id="rId14"/>
    <p:sldId id="350" r:id="rId15"/>
    <p:sldId id="331" r:id="rId16"/>
    <p:sldId id="332" r:id="rId17"/>
    <p:sldId id="333" r:id="rId18"/>
    <p:sldId id="334" r:id="rId19"/>
    <p:sldId id="335" r:id="rId20"/>
    <p:sldId id="336" r:id="rId21"/>
    <p:sldId id="337" r:id="rId22"/>
    <p:sldId id="339" r:id="rId23"/>
    <p:sldId id="340" r:id="rId24"/>
    <p:sldId id="341" r:id="rId25"/>
  </p:sldIdLst>
  <p:sldSz cx="27432000" cy="6858000"/>
  <p:notesSz cx="9236075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FF00"/>
    <a:srgbClr val="3E6EDA"/>
    <a:srgbClr val="7598E5"/>
    <a:srgbClr val="5883DF"/>
    <a:srgbClr val="8FABE9"/>
    <a:srgbClr val="DFE52C"/>
    <a:srgbClr val="1E2E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37" autoAdjust="0"/>
    <p:restoredTop sz="96639" autoAdjust="0"/>
  </p:normalViewPr>
  <p:slideViewPr>
    <p:cSldViewPr snapToGrid="0" snapToObjects="1">
      <p:cViewPr varScale="1">
        <p:scale>
          <a:sx n="27" d="100"/>
          <a:sy n="27" d="100"/>
        </p:scale>
        <p:origin x="-78" y="-804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914400" cy="9144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4002299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31639" y="2"/>
            <a:ext cx="4002299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8443"/>
            <a:ext cx="4002299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31639" y="6658443"/>
            <a:ext cx="4002299" cy="350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562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002299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31639" y="2"/>
            <a:ext cx="4002299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16865-92BD-4DD4-B682-5266F3E45453}" type="datetimeFigureOut">
              <a:rPr lang="en-US" smtClean="0"/>
              <a:pPr/>
              <a:t>2/20/2012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639763" y="525463"/>
            <a:ext cx="10515601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3608" y="3330419"/>
            <a:ext cx="7388860" cy="3154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443"/>
            <a:ext cx="4002299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31639" y="6658443"/>
            <a:ext cx="4002299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82634-4537-4DB1-8A30-18D35425BEA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308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82634-4537-4DB1-8A30-18D35425BEA1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82634-4537-4DB1-8A30-18D35425BEA1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82634-4537-4DB1-8A30-18D35425BEA1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82634-4537-4DB1-8A30-18D35425BEA1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82634-4537-4DB1-8A30-18D35425BEA1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82634-4537-4DB1-8A30-18D35425BEA1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82634-4537-4DB1-8A30-18D35425BEA1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7487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82634-4537-4DB1-8A30-18D35425BEA1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82634-4537-4DB1-8A30-18D35425BEA1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82634-4537-4DB1-8A30-18D35425BEA1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82634-4537-4DB1-8A30-18D35425BEA1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82634-4537-4DB1-8A30-18D35425BEA1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82634-4537-4DB1-8A30-18D35425BEA1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82634-4537-4DB1-8A30-18D35425BEA1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82634-4537-4DB1-8A30-18D35425BEA1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82634-4537-4DB1-8A30-18D35425BEA1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82634-4537-4DB1-8A30-18D35425BEA1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82634-4537-4DB1-8A30-18D35425BEA1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82634-4537-4DB1-8A30-18D35425BEA1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82634-4537-4DB1-8A30-18D35425BEA1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82634-4537-4DB1-8A30-18D35425BEA1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82634-4537-4DB1-8A30-18D35425BEA1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82634-4537-4DB1-8A30-18D35425BEA1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82634-4537-4DB1-8A30-18D35425BEA1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2743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F466F-BDA4-4F18-9C7B-FF0A9A1B0E80}" type="datetime1">
              <a:rPr lang="en-US" smtClean="0"/>
              <a:pPr/>
              <a:t>2/20/2012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7600" y="3886200"/>
            <a:ext cx="19202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2007889"/>
            <a:ext cx="233172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2/20/2012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888200" y="274639"/>
            <a:ext cx="6172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74639"/>
            <a:ext cx="18059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2/20/2012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2377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2/20/2012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828800" y="1600200"/>
            <a:ext cx="23774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2" y="4962526"/>
            <a:ext cx="23655339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2" y="3462339"/>
            <a:ext cx="23655339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2/20/2012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828800" y="1600200"/>
            <a:ext cx="11201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14401800" y="1600200"/>
            <a:ext cx="11201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2377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2/20/2012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14401800" y="2209800"/>
            <a:ext cx="11201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828800" y="2209800"/>
            <a:ext cx="11201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23774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1600200"/>
            <a:ext cx="11201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401800" y="1600200"/>
            <a:ext cx="11201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2/20/2012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23774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2/20/2012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2/20/2012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887200" y="1447800"/>
            <a:ext cx="139446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944" y="1447800"/>
            <a:ext cx="8915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7944" y="2547892"/>
            <a:ext cx="8915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2/20/2012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743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447800"/>
            <a:ext cx="8915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972032" y="1447800"/>
            <a:ext cx="1025956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2547891"/>
            <a:ext cx="8915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2/20/2012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2743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274638"/>
            <a:ext cx="23774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1600201"/>
            <a:ext cx="23774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7145000" y="6356351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2/20/2012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28800" y="6356351"/>
            <a:ext cx="868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631400" y="6356351"/>
            <a:ext cx="2971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ransition>
    <p:fade/>
  </p:transition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Relationship Id="rId9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10" Type="http://schemas.openxmlformats.org/officeDocument/2006/relationships/image" Target="../media/image31.png"/><Relationship Id="rId4" Type="http://schemas.openxmlformats.org/officeDocument/2006/relationships/image" Target="../media/image4.wmf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10" Type="http://schemas.openxmlformats.org/officeDocument/2006/relationships/image" Target="../media/image33.png"/><Relationship Id="rId4" Type="http://schemas.openxmlformats.org/officeDocument/2006/relationships/image" Target="../media/image4.wmf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10" Type="http://schemas.openxmlformats.org/officeDocument/2006/relationships/image" Target="../media/image19.png"/><Relationship Id="rId4" Type="http://schemas.openxmlformats.org/officeDocument/2006/relationships/image" Target="../media/image4.wmf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10" Type="http://schemas.openxmlformats.org/officeDocument/2006/relationships/image" Target="../media/image37.png"/><Relationship Id="rId4" Type="http://schemas.openxmlformats.org/officeDocument/2006/relationships/image" Target="../media/image4.wmf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Relationship Id="rId9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10" Type="http://schemas.openxmlformats.org/officeDocument/2006/relationships/image" Target="../media/image45.jpg"/><Relationship Id="rId4" Type="http://schemas.openxmlformats.org/officeDocument/2006/relationships/image" Target="../media/image4.wmf"/><Relationship Id="rId9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10" Type="http://schemas.openxmlformats.org/officeDocument/2006/relationships/image" Target="../media/image47.png"/><Relationship Id="rId4" Type="http://schemas.openxmlformats.org/officeDocument/2006/relationships/image" Target="../media/image4.wmf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Relationship Id="rId9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Relationship Id="rId9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4" Type="http://schemas.openxmlformats.org/officeDocument/2006/relationships/image" Target="../media/image4.wmf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10" Type="http://schemas.openxmlformats.org/officeDocument/2006/relationships/image" Target="../media/image12.png"/><Relationship Id="rId4" Type="http://schemas.openxmlformats.org/officeDocument/2006/relationships/image" Target="../media/image4.wmf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wmf"/><Relationship Id="rId11" Type="http://schemas.openxmlformats.org/officeDocument/2006/relationships/image" Target="../media/image13.png"/><Relationship Id="rId5" Type="http://schemas.openxmlformats.org/officeDocument/2006/relationships/image" Target="../media/image5.wmf"/><Relationship Id="rId10" Type="http://schemas.openxmlformats.org/officeDocument/2006/relationships/image" Target="../media/image12.png"/><Relationship Id="rId4" Type="http://schemas.openxmlformats.org/officeDocument/2006/relationships/image" Target="../media/image4.wmf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7.JPG"/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wmf"/><Relationship Id="rId11" Type="http://schemas.openxmlformats.org/officeDocument/2006/relationships/image" Target="../media/image15.png"/><Relationship Id="rId5" Type="http://schemas.openxmlformats.org/officeDocument/2006/relationships/image" Target="../media/image5.wmf"/><Relationship Id="rId10" Type="http://schemas.openxmlformats.org/officeDocument/2006/relationships/image" Target="../media/image14.png"/><Relationship Id="rId4" Type="http://schemas.openxmlformats.org/officeDocument/2006/relationships/image" Target="../media/image4.wmf"/><Relationship Id="rId9" Type="http://schemas.openxmlformats.org/officeDocument/2006/relationships/image" Target="../media/image13.png"/><Relationship Id="rId1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wmf"/><Relationship Id="rId11" Type="http://schemas.openxmlformats.org/officeDocument/2006/relationships/image" Target="../media/image22.png"/><Relationship Id="rId5" Type="http://schemas.openxmlformats.org/officeDocument/2006/relationships/image" Target="../media/image5.wmf"/><Relationship Id="rId10" Type="http://schemas.openxmlformats.org/officeDocument/2006/relationships/image" Target="../media/image21.png"/><Relationship Id="rId4" Type="http://schemas.openxmlformats.org/officeDocument/2006/relationships/image" Target="../media/image4.wmf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10" Type="http://schemas.openxmlformats.org/officeDocument/2006/relationships/image" Target="../media/image19.png"/><Relationship Id="rId4" Type="http://schemas.openxmlformats.org/officeDocument/2006/relationships/image" Target="../media/image4.wmf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10" Type="http://schemas.openxmlformats.org/officeDocument/2006/relationships/image" Target="../media/image27.png"/><Relationship Id="rId4" Type="http://schemas.openxmlformats.org/officeDocument/2006/relationships/image" Target="../media/image4.wmf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wm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wmf"/><Relationship Id="rId5" Type="http://schemas.openxmlformats.org/officeDocument/2006/relationships/image" Target="../media/image5.wmf"/><Relationship Id="rId10" Type="http://schemas.openxmlformats.org/officeDocument/2006/relationships/image" Target="../media/image29.png"/><Relationship Id="rId4" Type="http://schemas.openxmlformats.org/officeDocument/2006/relationships/image" Target="../media/image4.wmf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400800" y="5947890"/>
            <a:ext cx="146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Malgun Gothic" pitchFamily="34" charset="-127"/>
                <a:ea typeface="Malgun Gothic" pitchFamily="34" charset="-127"/>
              </a:rPr>
              <a:t>Nate Babyak	Alex Ho	Brian Sampson	Alex Schreffler</a:t>
            </a:r>
            <a:endParaRPr lang="en-US" sz="2400" b="1" dirty="0">
              <a:solidFill>
                <a:srgbClr val="FFC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119286" y="3875855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8056" lvl="1" indent="0">
              <a:buNone/>
            </a:pPr>
            <a:r>
              <a:rPr lang="en-US" sz="2400" dirty="0" smtClean="0"/>
              <a:t>Mission Statement:</a:t>
            </a:r>
          </a:p>
          <a:p>
            <a:pPr marL="448056" lvl="1" indent="0">
              <a:buNone/>
            </a:pPr>
            <a:r>
              <a:rPr lang="en-US" sz="2400" i="1" dirty="0" smtClean="0"/>
              <a:t>To deliver innovative designs, with an integrated, streamlined approach to building systems and construction management</a:t>
            </a:r>
            <a:endParaRPr lang="en-US" sz="4000" b="1" dirty="0">
              <a:latin typeface="Malgun Gothic" pitchFamily="34" charset="-127"/>
              <a:ea typeface="Malgun Gothic" pitchFamily="34" charset="-127"/>
            </a:endParaRPr>
          </a:p>
        </p:txBody>
      </p:sp>
      <p:pic>
        <p:nvPicPr>
          <p:cNvPr id="15" name="Picture 14" descr="C:\Users\nyc5089\AppData\Local\Microsoft\Windows\Temporary Internet Files\Content.IE5\H8XRETN1\MC900296100[1].wm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1746" y="5943601"/>
            <a:ext cx="436245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16" name="Picture 15" descr="C:\Users\nyc5089\AppData\Local\Microsoft\Windows\Temporary Internet Files\Content.IE5\6J3SIIO5\MC900233733[1].w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85166" y="5943601"/>
            <a:ext cx="404131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17" name="Picture 16" descr="C:\Users\nyc5089\AppData\Local\Microsoft\Windows\Temporary Internet Files\Content.IE5\BG91HGNJ\MC900031007[1].wmf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49554" y="5943602"/>
            <a:ext cx="457200" cy="38099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18" name="Picture 2" descr="C:\Users\njb5077\AppData\Local\Microsoft\Windows\Temporary Internet Files\Content.IE5\EDWB8YYI\MC90039093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693" y="5953343"/>
            <a:ext cx="326038" cy="3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11558815" y="1752445"/>
            <a:ext cx="4388660" cy="2011680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1782295" y="854922"/>
            <a:ext cx="4530512" cy="457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3"/>
          <a:stretch/>
        </p:blipFill>
        <p:spPr>
          <a:xfrm>
            <a:off x="18766278" y="1077301"/>
            <a:ext cx="8192756" cy="385533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5947890"/>
            <a:ext cx="146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Malgun Gothic" pitchFamily="34" charset="-127"/>
                <a:ea typeface="Malgun Gothic" pitchFamily="34" charset="-127"/>
              </a:rPr>
              <a:t>Nate Babyak	Alex Ho	Brian Sampson	Alex Schreffler</a:t>
            </a:r>
            <a:endParaRPr lang="en-US" sz="2400" b="1" dirty="0">
              <a:solidFill>
                <a:srgbClr val="FFC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20131"/>
            <a:ext cx="27432000" cy="36576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2"/>
          <p:cNvSpPr txBox="1">
            <a:spLocks/>
          </p:cNvSpPr>
          <p:nvPr/>
        </p:nvSpPr>
        <p:spPr>
          <a:xfrm>
            <a:off x="457200" y="768918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all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19" descr="C:\Users\nyc5089\AppData\Local\Microsoft\Windows\Temporary Internet Files\Content.IE5\H8XRETN1\MC900296100[1].wm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1746" y="5943601"/>
            <a:ext cx="436245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2" name="Picture 21" descr="C:\Users\nyc5089\AppData\Local\Microsoft\Windows\Temporary Internet Files\Content.IE5\6J3SIIO5\MC900233733[1].w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85166" y="5943601"/>
            <a:ext cx="404131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3" name="Picture 22" descr="C:\Users\nyc5089\AppData\Local\Microsoft\Windows\Temporary Internet Files\Content.IE5\BG91HGNJ\MC900031007[1].wmf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49554" y="5943602"/>
            <a:ext cx="457200" cy="38099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4" name="Picture 2" descr="C:\Users\njb5077\AppData\Local\Microsoft\Windows\Temporary Internet Files\Content.IE5\EDWB8YYI\MC90039093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693" y="5953343"/>
            <a:ext cx="326038" cy="3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623" y="5958766"/>
            <a:ext cx="1911175" cy="8760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523622" y="5947611"/>
            <a:ext cx="1911175" cy="87604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9076276" y="1069195"/>
            <a:ext cx="644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Redesign  Shaft 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1069195"/>
            <a:ext cx="644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Baseline Event Level Ductwork Layout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87366" y="1059878"/>
            <a:ext cx="644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Baseline Shaft 1</a:t>
            </a:r>
          </a:p>
        </p:txBody>
      </p:sp>
      <p:pic>
        <p:nvPicPr>
          <p:cNvPr id="18" name="Picture 17"/>
          <p:cNvPicPr/>
          <p:nvPr/>
        </p:nvPicPr>
        <p:blipFill rotWithShape="1">
          <a:blip r:embed="rId8"/>
          <a:srcRect l="59616" t="18830" r="1283" b="15465"/>
          <a:stretch/>
        </p:blipFill>
        <p:spPr bwMode="auto">
          <a:xfrm>
            <a:off x="1126708" y="1644460"/>
            <a:ext cx="5743575" cy="38601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9"/>
          <a:srcRect l="60256" t="17627" r="10096" b="20273"/>
          <a:stretch/>
        </p:blipFill>
        <p:spPr bwMode="auto">
          <a:xfrm>
            <a:off x="10779387" y="1567612"/>
            <a:ext cx="4611558" cy="38634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/>
          <p:cNvPicPr/>
          <p:nvPr/>
        </p:nvPicPr>
        <p:blipFill rotWithShape="1">
          <a:blip r:embed="rId10"/>
          <a:srcRect l="59295" t="16426" r="15865" b="15064"/>
          <a:stretch/>
        </p:blipFill>
        <p:spPr bwMode="auto">
          <a:xfrm>
            <a:off x="19775654" y="1567612"/>
            <a:ext cx="3762375" cy="41503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642279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5947890"/>
            <a:ext cx="146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Malgun Gothic" pitchFamily="34" charset="-127"/>
                <a:ea typeface="Malgun Gothic" pitchFamily="34" charset="-127"/>
              </a:rPr>
              <a:t>Nate Babyak	Alex Ho	Brian Sampson	Alex Schreffler</a:t>
            </a:r>
            <a:endParaRPr lang="en-US" sz="2400" b="1" dirty="0">
              <a:solidFill>
                <a:srgbClr val="FFC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20131"/>
            <a:ext cx="27432000" cy="36576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2"/>
          <p:cNvSpPr txBox="1">
            <a:spLocks/>
          </p:cNvSpPr>
          <p:nvPr/>
        </p:nvSpPr>
        <p:spPr>
          <a:xfrm>
            <a:off x="457200" y="768918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all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19" descr="C:\Users\nyc5089\AppData\Local\Microsoft\Windows\Temporary Internet Files\Content.IE5\H8XRETN1\MC900296100[1].wm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1746" y="5943601"/>
            <a:ext cx="436245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2" name="Picture 21" descr="C:\Users\nyc5089\AppData\Local\Microsoft\Windows\Temporary Internet Files\Content.IE5\6J3SIIO5\MC900233733[1].w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85166" y="5943601"/>
            <a:ext cx="404131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3" name="Picture 22" descr="C:\Users\nyc5089\AppData\Local\Microsoft\Windows\Temporary Internet Files\Content.IE5\BG91HGNJ\MC900031007[1].wmf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49554" y="5943602"/>
            <a:ext cx="457200" cy="38099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4" name="Picture 2" descr="C:\Users\njb5077\AppData\Local\Microsoft\Windows\Temporary Internet Files\Content.IE5\EDWB8YYI\MC90039093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693" y="5953343"/>
            <a:ext cx="326038" cy="3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623" y="5958766"/>
            <a:ext cx="1911175" cy="8760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523622" y="5947611"/>
            <a:ext cx="1911175" cy="87604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9076276" y="1069195"/>
            <a:ext cx="644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Redesign  Shaft 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1069195"/>
            <a:ext cx="644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Baseline Event Level Ductwork Layout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87366" y="1059878"/>
            <a:ext cx="644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Baseline Shaft 2</a:t>
            </a:r>
          </a:p>
        </p:txBody>
      </p:sp>
      <p:pic>
        <p:nvPicPr>
          <p:cNvPr id="18" name="Picture 17"/>
          <p:cNvPicPr/>
          <p:nvPr/>
        </p:nvPicPr>
        <p:blipFill rotWithShape="1">
          <a:blip r:embed="rId8"/>
          <a:srcRect l="59616" t="18830" r="1283" b="15465"/>
          <a:stretch/>
        </p:blipFill>
        <p:spPr bwMode="auto">
          <a:xfrm>
            <a:off x="1126708" y="1644460"/>
            <a:ext cx="5743575" cy="38601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/>
          <p:cNvPicPr/>
          <p:nvPr/>
        </p:nvPicPr>
        <p:blipFill rotWithShape="1">
          <a:blip r:embed="rId9"/>
          <a:srcRect l="59294" t="17628" r="7052" b="9455"/>
          <a:stretch/>
        </p:blipFill>
        <p:spPr bwMode="auto">
          <a:xfrm>
            <a:off x="10548851" y="1682229"/>
            <a:ext cx="4524375" cy="39211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/>
          <p:cNvPicPr/>
          <p:nvPr/>
        </p:nvPicPr>
        <p:blipFill rotWithShape="1">
          <a:blip r:embed="rId10"/>
          <a:srcRect l="59295" t="17628" r="3205" b="8653"/>
          <a:stretch/>
        </p:blipFill>
        <p:spPr bwMode="auto">
          <a:xfrm>
            <a:off x="19707727" y="1845423"/>
            <a:ext cx="4572000" cy="35947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12143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5947890"/>
            <a:ext cx="146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Malgun Gothic" pitchFamily="34" charset="-127"/>
                <a:ea typeface="Malgun Gothic" pitchFamily="34" charset="-127"/>
              </a:rPr>
              <a:t>Nate Babyak	Alex Ho	Brian Sampson	Alex Schreffler</a:t>
            </a:r>
            <a:endParaRPr lang="en-US" sz="2400" b="1" dirty="0">
              <a:solidFill>
                <a:srgbClr val="FFC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20131"/>
            <a:ext cx="27432000" cy="36576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2"/>
          <p:cNvSpPr txBox="1">
            <a:spLocks/>
          </p:cNvSpPr>
          <p:nvPr/>
        </p:nvSpPr>
        <p:spPr>
          <a:xfrm>
            <a:off x="457200" y="768918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all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19" descr="C:\Users\nyc5089\AppData\Local\Microsoft\Windows\Temporary Internet Files\Content.IE5\H8XRETN1\MC900296100[1].wm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1746" y="5943601"/>
            <a:ext cx="436245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2" name="Picture 21" descr="C:\Users\nyc5089\AppData\Local\Microsoft\Windows\Temporary Internet Files\Content.IE5\6J3SIIO5\MC900233733[1].w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85166" y="5943601"/>
            <a:ext cx="404131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3" name="Picture 22" descr="C:\Users\nyc5089\AppData\Local\Microsoft\Windows\Temporary Internet Files\Content.IE5\BG91HGNJ\MC900031007[1].wmf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49554" y="5943602"/>
            <a:ext cx="457200" cy="38099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4" name="Picture 2" descr="C:\Users\njb5077\AppData\Local\Microsoft\Windows\Temporary Internet Files\Content.IE5\EDWB8YYI\MC90039093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693" y="5953343"/>
            <a:ext cx="326038" cy="3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623" y="5958766"/>
            <a:ext cx="1911175" cy="8760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523622" y="5947611"/>
            <a:ext cx="1911175" cy="87604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9251316" y="1090515"/>
            <a:ext cx="644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Shaft Locations and Redesign</a:t>
            </a:r>
          </a:p>
        </p:txBody>
      </p:sp>
      <p:pic>
        <p:nvPicPr>
          <p:cNvPr id="27" name="Picture 26"/>
          <p:cNvPicPr/>
          <p:nvPr/>
        </p:nvPicPr>
        <p:blipFill rotWithShape="1">
          <a:blip r:embed="rId8"/>
          <a:srcRect l="9165" t="16367" r="51642" b="10659"/>
          <a:stretch/>
        </p:blipFill>
        <p:spPr bwMode="auto">
          <a:xfrm>
            <a:off x="19454996" y="1911918"/>
            <a:ext cx="5077460" cy="3781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/>
          <p:cNvPicPr/>
          <p:nvPr/>
        </p:nvPicPr>
        <p:blipFill rotWithShape="1">
          <a:blip r:embed="rId9"/>
          <a:srcRect l="69339" t="17266" r="9456" b="6249"/>
          <a:stretch/>
        </p:blipFill>
        <p:spPr bwMode="auto">
          <a:xfrm>
            <a:off x="2727885" y="1332764"/>
            <a:ext cx="2926229" cy="42221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Picture 17"/>
          <p:cNvPicPr/>
          <p:nvPr/>
        </p:nvPicPr>
        <p:blipFill rotWithShape="1">
          <a:blip r:embed="rId10"/>
          <a:srcRect l="9099" t="17049" r="51492" b="11127"/>
          <a:stretch/>
        </p:blipFill>
        <p:spPr bwMode="auto">
          <a:xfrm>
            <a:off x="10450431" y="1300413"/>
            <a:ext cx="5905500" cy="4305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330389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5947890"/>
            <a:ext cx="146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Malgun Gothic" pitchFamily="34" charset="-127"/>
                <a:ea typeface="Malgun Gothic" pitchFamily="34" charset="-127"/>
              </a:rPr>
              <a:t>Nate Babyak	Alex Ho	Brian Sampson	Alex Schreffler</a:t>
            </a:r>
            <a:endParaRPr lang="en-US" sz="2400" b="1" dirty="0">
              <a:solidFill>
                <a:srgbClr val="FFC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20131"/>
            <a:ext cx="27432000" cy="36576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 descr="C:\Users\nyc5089\AppData\Local\Microsoft\Windows\Temporary Internet Files\Content.IE5\H8XRETN1\MC900296100[1].wm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1746" y="5943601"/>
            <a:ext cx="436245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8" name="Picture 37" descr="C:\Users\nyc5089\AppData\Local\Microsoft\Windows\Temporary Internet Files\Content.IE5\6J3SIIO5\MC900233733[1].w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85166" y="5943601"/>
            <a:ext cx="404131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9" name="Picture 38" descr="C:\Users\nyc5089\AppData\Local\Microsoft\Windows\Temporary Internet Files\Content.IE5\BG91HGNJ\MC900031007[1].wmf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49554" y="5943602"/>
            <a:ext cx="457200" cy="38099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40" name="Picture 2" descr="C:\Users\njb5077\AppData\Local\Microsoft\Windows\Temporary Internet Files\Content.IE5\EDWB8YYI\MC90039093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693" y="5953343"/>
            <a:ext cx="326038" cy="3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623" y="5958766"/>
            <a:ext cx="1911175" cy="87604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523622" y="5947611"/>
            <a:ext cx="1911175" cy="87604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005030" y="-671072"/>
            <a:ext cx="3332593" cy="813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878701" y="5007789"/>
            <a:ext cx="5585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Weight of Steel: 67,777 </a:t>
            </a:r>
            <a:r>
              <a:rPr lang="en-US" sz="2400" dirty="0" err="1" smtClean="0"/>
              <a:t>lbs</a:t>
            </a:r>
            <a:endParaRPr lang="en-US" sz="24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015788" y="-714375"/>
            <a:ext cx="3400425" cy="828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0923373" y="4929356"/>
            <a:ext cx="5585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Weight of Steel: 65,476 </a:t>
            </a:r>
            <a:r>
              <a:rPr lang="en-US" sz="2400" dirty="0" err="1" smtClean="0"/>
              <a:t>lbs</a:t>
            </a:r>
            <a:endParaRPr lang="en-US" sz="24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277047" y="-861357"/>
            <a:ext cx="3228975" cy="8391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20098907" y="5007789"/>
            <a:ext cx="5585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Weight of Steel: 66,671 </a:t>
            </a:r>
            <a:r>
              <a:rPr lang="en-US" sz="2400" dirty="0" err="1" smtClean="0"/>
              <a:t>lbs</a:t>
            </a:r>
            <a:endParaRPr lang="en-US" sz="2400" dirty="0"/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9396773" y="1175736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cap="all" spc="50" dirty="0" smtClean="0">
                <a:latin typeface="Arial" pitchFamily="34" charset="0"/>
                <a:ea typeface="+mj-ea"/>
                <a:cs typeface="Arial" pitchFamily="34" charset="0"/>
              </a:rPr>
              <a:t>        Loft Framing</a:t>
            </a:r>
            <a:endParaRPr kumimoji="0" lang="en-US" sz="3000" b="1" i="0" u="none" strike="noStrike" kern="1200" cap="all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99890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5947890"/>
            <a:ext cx="146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Malgun Gothic" pitchFamily="34" charset="-127"/>
                <a:ea typeface="Malgun Gothic" pitchFamily="34" charset="-127"/>
              </a:rPr>
              <a:t>Nate Babyak	Alex Ho	Brian Sampson	Alex Schreffler</a:t>
            </a:r>
            <a:endParaRPr lang="en-US" sz="2400" b="1" dirty="0">
              <a:solidFill>
                <a:srgbClr val="FFC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20131"/>
            <a:ext cx="27432000" cy="36576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 descr="C:\Users\nyc5089\AppData\Local\Microsoft\Windows\Temporary Internet Files\Content.IE5\H8XRETN1\MC900296100[1].wm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1746" y="5943601"/>
            <a:ext cx="436245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8" name="Picture 37" descr="C:\Users\nyc5089\AppData\Local\Microsoft\Windows\Temporary Internet Files\Content.IE5\6J3SIIO5\MC900233733[1].w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85166" y="5943601"/>
            <a:ext cx="404131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9" name="Picture 38" descr="C:\Users\nyc5089\AppData\Local\Microsoft\Windows\Temporary Internet Files\Content.IE5\BG91HGNJ\MC900031007[1].wmf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49554" y="5943602"/>
            <a:ext cx="457200" cy="38099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40" name="Picture 2" descr="C:\Users\njb5077\AppData\Local\Microsoft\Windows\Temporary Internet Files\Content.IE5\EDWB8YYI\MC90039093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693" y="5953343"/>
            <a:ext cx="326038" cy="3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623" y="5958766"/>
            <a:ext cx="1911175" cy="87604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523622" y="5947611"/>
            <a:ext cx="1911175" cy="87604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867" y="880484"/>
            <a:ext cx="8911509" cy="467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9299" y="990556"/>
            <a:ext cx="7757488" cy="472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05497" y="2116731"/>
            <a:ext cx="55852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Bay Size Change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Maintain Floor Deck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Coordinating Shaft Locations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Coordinating with Architecture</a:t>
            </a:r>
            <a:endParaRPr lang="en-US" sz="2400" dirty="0"/>
          </a:p>
        </p:txBody>
      </p:sp>
      <p:sp>
        <p:nvSpPr>
          <p:cNvPr id="24" name="Title 2"/>
          <p:cNvSpPr txBox="1">
            <a:spLocks/>
          </p:cNvSpPr>
          <p:nvPr/>
        </p:nvSpPr>
        <p:spPr>
          <a:xfrm>
            <a:off x="473490" y="1216355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cap="all" spc="50" dirty="0" smtClean="0">
                <a:latin typeface="Arial" pitchFamily="34" charset="0"/>
                <a:ea typeface="+mj-ea"/>
                <a:cs typeface="Arial" pitchFamily="34" charset="0"/>
              </a:rPr>
              <a:t>Structural Framing</a:t>
            </a:r>
            <a:endParaRPr kumimoji="0" lang="en-US" sz="3000" b="1" i="0" u="none" strike="noStrike" kern="1200" cap="all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7598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2152" y="725214"/>
            <a:ext cx="57386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East Façade Glass Type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Balance between thermal gain and daylight levels</a:t>
            </a:r>
          </a:p>
          <a:p>
            <a:pPr lvl="1"/>
            <a:endParaRPr lang="en-US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Insulated/Low-E</a:t>
            </a:r>
            <a:endParaRPr lang="en-US" dirty="0"/>
          </a:p>
        </p:txBody>
      </p:sp>
      <p:pic>
        <p:nvPicPr>
          <p:cNvPr id="2050" name="Picture 2" descr="C:\Users\avh5044\Desktop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384" y="1571865"/>
            <a:ext cx="19728017" cy="2554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28897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5947890"/>
            <a:ext cx="146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Malgun Gothic" pitchFamily="34" charset="-127"/>
                <a:ea typeface="Malgun Gothic" pitchFamily="34" charset="-127"/>
              </a:rPr>
              <a:t>Nate Babyak	Alex Ho	Brian Sampson	Alex Schreffler</a:t>
            </a:r>
            <a:endParaRPr lang="en-US" sz="2400" b="1" dirty="0">
              <a:solidFill>
                <a:srgbClr val="FFC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20131"/>
            <a:ext cx="27432000" cy="36576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2"/>
          <p:cNvSpPr txBox="1">
            <a:spLocks/>
          </p:cNvSpPr>
          <p:nvPr/>
        </p:nvSpPr>
        <p:spPr>
          <a:xfrm>
            <a:off x="457200" y="768918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all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19" descr="C:\Users\nyc5089\AppData\Local\Microsoft\Windows\Temporary Internet Files\Content.IE5\H8XRETN1\MC900296100[1].wm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1746" y="5943601"/>
            <a:ext cx="436245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2" name="Picture 21" descr="C:\Users\nyc5089\AppData\Local\Microsoft\Windows\Temporary Internet Files\Content.IE5\6J3SIIO5\MC900233733[1].w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85166" y="5943601"/>
            <a:ext cx="404131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3" name="Picture 22" descr="C:\Users\nyc5089\AppData\Local\Microsoft\Windows\Temporary Internet Files\Content.IE5\BG91HGNJ\MC900031007[1].wmf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49554" y="5943602"/>
            <a:ext cx="457200" cy="38099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4" name="Picture 2" descr="C:\Users\njb5077\AppData\Local\Microsoft\Windows\Temporary Internet Files\Content.IE5\EDWB8YYI\MC90039093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693" y="5953343"/>
            <a:ext cx="326038" cy="3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623" y="5958766"/>
            <a:ext cx="1911175" cy="8760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523622" y="5947611"/>
            <a:ext cx="1911175" cy="8760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4" b="9770"/>
          <a:stretch/>
        </p:blipFill>
        <p:spPr>
          <a:xfrm>
            <a:off x="9113027" y="1117321"/>
            <a:ext cx="9060673" cy="4510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55"/>
          <a:stretch/>
        </p:blipFill>
        <p:spPr>
          <a:xfrm>
            <a:off x="342900" y="1422121"/>
            <a:ext cx="8457460" cy="39297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076276" y="1117321"/>
            <a:ext cx="644734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Shading: Un-shaded</a:t>
            </a:r>
          </a:p>
          <a:p>
            <a:endParaRPr lang="en-US" dirty="0" smtClean="0"/>
          </a:p>
          <a:p>
            <a:r>
              <a:rPr lang="en-US" dirty="0" smtClean="0"/>
              <a:t>Average Illuminance Level: 400 fc</a:t>
            </a:r>
          </a:p>
          <a:p>
            <a:endParaRPr lang="en-US" dirty="0"/>
          </a:p>
          <a:p>
            <a:r>
              <a:rPr lang="en-US" dirty="0" smtClean="0"/>
              <a:t>East Façade Yearly Energy Costs: $27,529.00</a:t>
            </a:r>
          </a:p>
        </p:txBody>
      </p:sp>
    </p:spTree>
    <p:extLst>
      <p:ext uri="{BB962C8B-B14F-4D97-AF65-F5344CB8AC3E}">
        <p14:creationId xmlns:p14="http://schemas.microsoft.com/office/powerpoint/2010/main" val="26567171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5947890"/>
            <a:ext cx="146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Malgun Gothic" pitchFamily="34" charset="-127"/>
                <a:ea typeface="Malgun Gothic" pitchFamily="34" charset="-127"/>
              </a:rPr>
              <a:t>Nate Babyak	Alex Ho	Brian Sampson	Alex Schreffler</a:t>
            </a:r>
            <a:endParaRPr lang="en-US" sz="2400" b="1" dirty="0">
              <a:solidFill>
                <a:srgbClr val="FFC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20131"/>
            <a:ext cx="27432000" cy="36576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2"/>
          <p:cNvSpPr txBox="1">
            <a:spLocks/>
          </p:cNvSpPr>
          <p:nvPr/>
        </p:nvSpPr>
        <p:spPr>
          <a:xfrm>
            <a:off x="457200" y="768918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all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19" descr="C:\Users\nyc5089\AppData\Local\Microsoft\Windows\Temporary Internet Files\Content.IE5\H8XRETN1\MC900296100[1].wm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1746" y="5943601"/>
            <a:ext cx="436245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2" name="Picture 21" descr="C:\Users\nyc5089\AppData\Local\Microsoft\Windows\Temporary Internet Files\Content.IE5\6J3SIIO5\MC900233733[1].w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85166" y="5943601"/>
            <a:ext cx="404131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3" name="Picture 22" descr="C:\Users\nyc5089\AppData\Local\Microsoft\Windows\Temporary Internet Files\Content.IE5\BG91HGNJ\MC900031007[1].wmf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49554" y="5943602"/>
            <a:ext cx="457200" cy="38099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4" name="Picture 2" descr="C:\Users\njb5077\AppData\Local\Microsoft\Windows\Temporary Internet Files\Content.IE5\EDWB8YYI\MC90039093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693" y="5953343"/>
            <a:ext cx="326038" cy="3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623" y="5958766"/>
            <a:ext cx="1911175" cy="8760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523622" y="5947611"/>
            <a:ext cx="1911175" cy="8760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2" b="11736"/>
          <a:stretch/>
        </p:blipFill>
        <p:spPr>
          <a:xfrm>
            <a:off x="495300" y="1319304"/>
            <a:ext cx="8064546" cy="396506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002" y="1262630"/>
            <a:ext cx="6289298" cy="43374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1400" y="877229"/>
            <a:ext cx="6781800" cy="477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82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5947890"/>
            <a:ext cx="146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Malgun Gothic" pitchFamily="34" charset="-127"/>
                <a:ea typeface="Malgun Gothic" pitchFamily="34" charset="-127"/>
              </a:rPr>
              <a:t>Nate Babyak	Alex Ho	Brian Sampson	Alex Schreffler</a:t>
            </a:r>
            <a:endParaRPr lang="en-US" sz="2400" b="1" dirty="0">
              <a:solidFill>
                <a:srgbClr val="FFC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20131"/>
            <a:ext cx="27432000" cy="36576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2"/>
          <p:cNvSpPr txBox="1">
            <a:spLocks/>
          </p:cNvSpPr>
          <p:nvPr/>
        </p:nvSpPr>
        <p:spPr>
          <a:xfrm>
            <a:off x="457200" y="768918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all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19" descr="C:\Users\nyc5089\AppData\Local\Microsoft\Windows\Temporary Internet Files\Content.IE5\H8XRETN1\MC900296100[1].wm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1746" y="5943601"/>
            <a:ext cx="436245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2" name="Picture 21" descr="C:\Users\nyc5089\AppData\Local\Microsoft\Windows\Temporary Internet Files\Content.IE5\6J3SIIO5\MC900233733[1].w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85166" y="5943601"/>
            <a:ext cx="404131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3" name="Picture 22" descr="C:\Users\nyc5089\AppData\Local\Microsoft\Windows\Temporary Internet Files\Content.IE5\BG91HGNJ\MC900031007[1].wmf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49554" y="5943602"/>
            <a:ext cx="457200" cy="38099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4" name="Picture 2" descr="C:\Users\njb5077\AppData\Local\Microsoft\Windows\Temporary Internet Files\Content.IE5\EDWB8YYI\MC90039093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693" y="5953343"/>
            <a:ext cx="326038" cy="3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623" y="5958766"/>
            <a:ext cx="1911175" cy="8760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523622" y="5947611"/>
            <a:ext cx="1911175" cy="8760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2" b="11736"/>
          <a:stretch/>
        </p:blipFill>
        <p:spPr>
          <a:xfrm>
            <a:off x="495300" y="1319304"/>
            <a:ext cx="8064546" cy="3965068"/>
          </a:xfrm>
          <a:prstGeom prst="rect">
            <a:avLst/>
          </a:prstGeom>
        </p:spPr>
      </p:pic>
      <p:pic>
        <p:nvPicPr>
          <p:cNvPr id="1026" name="Picture 2" descr="C:\Users\avh5044\Desktop\Horizontal Shades (Trace Output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873" y="1117321"/>
            <a:ext cx="7664253" cy="448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vh5044\Desktop\Excel Life Cycle Cost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1200" y="981311"/>
            <a:ext cx="5045633" cy="475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2625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5947890"/>
            <a:ext cx="146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Malgun Gothic" pitchFamily="34" charset="-127"/>
                <a:ea typeface="Malgun Gothic" pitchFamily="34" charset="-127"/>
              </a:rPr>
              <a:t>Nate Babyak	Alex Ho	Brian Sampson	Alex Schreffler</a:t>
            </a:r>
            <a:endParaRPr lang="en-US" sz="2400" b="1" dirty="0">
              <a:solidFill>
                <a:srgbClr val="FFC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20131"/>
            <a:ext cx="27432000" cy="36576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2"/>
          <p:cNvSpPr txBox="1">
            <a:spLocks/>
          </p:cNvSpPr>
          <p:nvPr/>
        </p:nvSpPr>
        <p:spPr>
          <a:xfrm>
            <a:off x="457200" y="768918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all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19" descr="C:\Users\nyc5089\AppData\Local\Microsoft\Windows\Temporary Internet Files\Content.IE5\H8XRETN1\MC900296100[1].wm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1746" y="5943601"/>
            <a:ext cx="436245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2" name="Picture 21" descr="C:\Users\nyc5089\AppData\Local\Microsoft\Windows\Temporary Internet Files\Content.IE5\6J3SIIO5\MC900233733[1].w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85166" y="5943601"/>
            <a:ext cx="404131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3" name="Picture 22" descr="C:\Users\nyc5089\AppData\Local\Microsoft\Windows\Temporary Internet Files\Content.IE5\BG91HGNJ\MC900031007[1].wmf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49554" y="5943602"/>
            <a:ext cx="457200" cy="38099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4" name="Picture 2" descr="C:\Users\njb5077\AppData\Local\Microsoft\Windows\Temporary Internet Files\Content.IE5\EDWB8YYI\MC90039093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693" y="5953343"/>
            <a:ext cx="326038" cy="3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623" y="5958766"/>
            <a:ext cx="1911175" cy="8760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523622" y="5947611"/>
            <a:ext cx="1911175" cy="87604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9076276" y="1117321"/>
            <a:ext cx="644734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Shading: Horizontal Shades</a:t>
            </a:r>
          </a:p>
          <a:p>
            <a:endParaRPr lang="en-US" dirty="0" smtClean="0"/>
          </a:p>
          <a:p>
            <a:r>
              <a:rPr lang="en-US" dirty="0" smtClean="0"/>
              <a:t>Average Illuminance Level: 225 fc</a:t>
            </a:r>
          </a:p>
          <a:p>
            <a:endParaRPr lang="en-US" dirty="0"/>
          </a:p>
          <a:p>
            <a:r>
              <a:rPr lang="en-US" dirty="0" smtClean="0"/>
              <a:t>Blocks views from club level</a:t>
            </a:r>
          </a:p>
          <a:p>
            <a:endParaRPr lang="en-US" dirty="0"/>
          </a:p>
          <a:p>
            <a:r>
              <a:rPr lang="en-US" dirty="0" smtClean="0"/>
              <a:t>East Façade Yearly Energy Costs: $26,443.00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72" b="11736"/>
          <a:stretch/>
        </p:blipFill>
        <p:spPr>
          <a:xfrm>
            <a:off x="495300" y="1319304"/>
            <a:ext cx="8064546" cy="3965068"/>
          </a:xfrm>
          <a:prstGeom prst="rect">
            <a:avLst/>
          </a:prstGeom>
        </p:spPr>
      </p:pic>
      <p:pic>
        <p:nvPicPr>
          <p:cNvPr id="1026" name="Picture 2" descr="C:\Users\avh5044\Desktop\Horizontal Shades (Trace Output)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3873" y="1117321"/>
            <a:ext cx="7664253" cy="448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94392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5947890"/>
            <a:ext cx="146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Malgun Gothic" pitchFamily="34" charset="-127"/>
                <a:ea typeface="Malgun Gothic" pitchFamily="34" charset="-127"/>
              </a:rPr>
              <a:t>Nate Babyak	Alex Ho	Brian Sampson	Alex Schreffler</a:t>
            </a:r>
            <a:endParaRPr lang="en-US" sz="2400" b="1" dirty="0">
              <a:solidFill>
                <a:srgbClr val="FFC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28780" y="2076112"/>
            <a:ext cx="55852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Roof Analysis/Redesign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New Mechanical Loft Addition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Lobby Analysis/Redesign</a:t>
            </a:r>
          </a:p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Moving Forward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0" y="420131"/>
            <a:ext cx="27432000" cy="36576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9396773" y="1175736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cap="all" spc="50" dirty="0" smtClean="0">
                <a:latin typeface="Arial" pitchFamily="34" charset="0"/>
                <a:ea typeface="+mj-ea"/>
                <a:cs typeface="Arial" pitchFamily="34" charset="0"/>
              </a:rPr>
              <a:t>        Agenda</a:t>
            </a:r>
            <a:endParaRPr kumimoji="0" lang="en-US" sz="3000" b="1" i="0" u="none" strike="noStrike" kern="1200" cap="all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7" name="Picture 36" descr="C:\Users\nyc5089\AppData\Local\Microsoft\Windows\Temporary Internet Files\Content.IE5\H8XRETN1\MC900296100[1].wm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1746" y="5943601"/>
            <a:ext cx="436245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8" name="Picture 37" descr="C:\Users\nyc5089\AppData\Local\Microsoft\Windows\Temporary Internet Files\Content.IE5\6J3SIIO5\MC900233733[1].w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85166" y="5943601"/>
            <a:ext cx="404131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9" name="Picture 38" descr="C:\Users\nyc5089\AppData\Local\Microsoft\Windows\Temporary Internet Files\Content.IE5\BG91HGNJ\MC900031007[1].wmf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49554" y="5943602"/>
            <a:ext cx="457200" cy="38099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40" name="Picture 2" descr="C:\Users\njb5077\AppData\Local\Microsoft\Windows\Temporary Internet Files\Content.IE5\EDWB8YYI\MC90039093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693" y="5953343"/>
            <a:ext cx="326038" cy="3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623" y="5958766"/>
            <a:ext cx="1911175" cy="87604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523622" y="5947611"/>
            <a:ext cx="1911175" cy="876047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1782295" y="854922"/>
            <a:ext cx="4530512" cy="457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3"/>
          <a:stretch/>
        </p:blipFill>
        <p:spPr>
          <a:xfrm>
            <a:off x="18766278" y="1077301"/>
            <a:ext cx="8192756" cy="385533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5947890"/>
            <a:ext cx="146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Malgun Gothic" pitchFamily="34" charset="-127"/>
                <a:ea typeface="Malgun Gothic" pitchFamily="34" charset="-127"/>
              </a:rPr>
              <a:t>Nate Babyak	Alex Ho	Brian Sampson	Alex Schreffler</a:t>
            </a:r>
            <a:endParaRPr lang="en-US" sz="2400" b="1" dirty="0">
              <a:solidFill>
                <a:srgbClr val="FFC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20131"/>
            <a:ext cx="27432000" cy="36576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2"/>
          <p:cNvSpPr txBox="1">
            <a:spLocks/>
          </p:cNvSpPr>
          <p:nvPr/>
        </p:nvSpPr>
        <p:spPr>
          <a:xfrm>
            <a:off x="457200" y="768918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all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19" descr="C:\Users\nyc5089\AppData\Local\Microsoft\Windows\Temporary Internet Files\Content.IE5\H8XRETN1\MC900296100[1].wm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1746" y="5943601"/>
            <a:ext cx="436245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2" name="Picture 21" descr="C:\Users\nyc5089\AppData\Local\Microsoft\Windows\Temporary Internet Files\Content.IE5\6J3SIIO5\MC900233733[1].w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85166" y="5943601"/>
            <a:ext cx="404131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3" name="Picture 22" descr="C:\Users\nyc5089\AppData\Local\Microsoft\Windows\Temporary Internet Files\Content.IE5\BG91HGNJ\MC900031007[1].wmf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49554" y="5943602"/>
            <a:ext cx="457200" cy="38099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4" name="Picture 2" descr="C:\Users\njb5077\AppData\Local\Microsoft\Windows\Temporary Internet Files\Content.IE5\EDWB8YYI\MC90039093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693" y="5953343"/>
            <a:ext cx="326038" cy="3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623" y="5958766"/>
            <a:ext cx="1911175" cy="8760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523622" y="5947611"/>
            <a:ext cx="1911175" cy="87604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92327" y="1354153"/>
            <a:ext cx="644734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Shading: Overhang</a:t>
            </a:r>
          </a:p>
          <a:p>
            <a:endParaRPr lang="en-US" dirty="0" smtClean="0"/>
          </a:p>
          <a:p>
            <a:r>
              <a:rPr lang="en-US" dirty="0" smtClean="0"/>
              <a:t>Due to orientation not feasible</a:t>
            </a:r>
          </a:p>
          <a:p>
            <a:endParaRPr lang="en-US" dirty="0"/>
          </a:p>
          <a:p>
            <a:r>
              <a:rPr lang="en-US" dirty="0" smtClean="0"/>
              <a:t>Requires 30’ overhang to shade morning sun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182"/>
          <a:stretch/>
        </p:blipFill>
        <p:spPr>
          <a:xfrm>
            <a:off x="457201" y="1340418"/>
            <a:ext cx="8282668" cy="3931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3466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5947890"/>
            <a:ext cx="146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Malgun Gothic" pitchFamily="34" charset="-127"/>
                <a:ea typeface="Malgun Gothic" pitchFamily="34" charset="-127"/>
              </a:rPr>
              <a:t>Nate Babyak	Alex Ho	Brian Sampson	Alex Schreffler</a:t>
            </a:r>
            <a:endParaRPr lang="en-US" sz="2400" b="1" dirty="0">
              <a:solidFill>
                <a:srgbClr val="FFC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20131"/>
            <a:ext cx="27432000" cy="36576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2"/>
          <p:cNvSpPr txBox="1">
            <a:spLocks/>
          </p:cNvSpPr>
          <p:nvPr/>
        </p:nvSpPr>
        <p:spPr>
          <a:xfrm>
            <a:off x="457200" y="768918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all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19" descr="C:\Users\nyc5089\AppData\Local\Microsoft\Windows\Temporary Internet Files\Content.IE5\H8XRETN1\MC900296100[1].wm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1746" y="5943601"/>
            <a:ext cx="436245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2" name="Picture 21" descr="C:\Users\nyc5089\AppData\Local\Microsoft\Windows\Temporary Internet Files\Content.IE5\6J3SIIO5\MC900233733[1].w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85166" y="5943601"/>
            <a:ext cx="404131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3" name="Picture 22" descr="C:\Users\nyc5089\AppData\Local\Microsoft\Windows\Temporary Internet Files\Content.IE5\BG91HGNJ\MC900031007[1].wmf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49554" y="5943602"/>
            <a:ext cx="457200" cy="38099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4" name="Picture 2" descr="C:\Users\njb5077\AppData\Local\Microsoft\Windows\Temporary Internet Files\Content.IE5\EDWB8YYI\MC90039093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693" y="5953343"/>
            <a:ext cx="326038" cy="3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623" y="5958766"/>
            <a:ext cx="1911175" cy="8760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523622" y="5947611"/>
            <a:ext cx="1911175" cy="8760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6" b="9905"/>
          <a:stretch/>
        </p:blipFill>
        <p:spPr>
          <a:xfrm>
            <a:off x="8751326" y="883221"/>
            <a:ext cx="9833096" cy="48383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947979"/>
            <a:ext cx="6781800" cy="4773546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9076276" y="1117321"/>
            <a:ext cx="644734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Shading: Vertical Fins</a:t>
            </a:r>
          </a:p>
          <a:p>
            <a:endParaRPr lang="en-US" dirty="0" smtClean="0"/>
          </a:p>
          <a:p>
            <a:r>
              <a:rPr lang="en-US" dirty="0" smtClean="0"/>
              <a:t>Average Illuminance Level: 200 fc</a:t>
            </a:r>
          </a:p>
          <a:p>
            <a:endParaRPr lang="en-US" dirty="0"/>
          </a:p>
          <a:p>
            <a:r>
              <a:rPr lang="en-US" dirty="0" smtClean="0"/>
              <a:t>East Façade Yearly Energy Costs: $25,911.00</a:t>
            </a:r>
          </a:p>
        </p:txBody>
      </p:sp>
    </p:spTree>
    <p:extLst>
      <p:ext uri="{BB962C8B-B14F-4D97-AF65-F5344CB8AC3E}">
        <p14:creationId xmlns:p14="http://schemas.microsoft.com/office/powerpoint/2010/main" val="40469472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5947890"/>
            <a:ext cx="146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Malgun Gothic" pitchFamily="34" charset="-127"/>
                <a:ea typeface="Malgun Gothic" pitchFamily="34" charset="-127"/>
              </a:rPr>
              <a:t>Nate Babyak	Alex Ho	Brian Sampson	Alex Schreffler</a:t>
            </a:r>
            <a:endParaRPr lang="en-US" sz="2400" b="1" dirty="0">
              <a:solidFill>
                <a:srgbClr val="FFC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20131"/>
            <a:ext cx="27432000" cy="36576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2"/>
          <p:cNvSpPr txBox="1">
            <a:spLocks/>
          </p:cNvSpPr>
          <p:nvPr/>
        </p:nvSpPr>
        <p:spPr>
          <a:xfrm>
            <a:off x="457200" y="768918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all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19" descr="C:\Users\nyc5089\AppData\Local\Microsoft\Windows\Temporary Internet Files\Content.IE5\H8XRETN1\MC900296100[1].wm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1746" y="5943601"/>
            <a:ext cx="436245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2" name="Picture 21" descr="C:\Users\nyc5089\AppData\Local\Microsoft\Windows\Temporary Internet Files\Content.IE5\6J3SIIO5\MC900233733[1].w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85166" y="5943601"/>
            <a:ext cx="404131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3" name="Picture 22" descr="C:\Users\nyc5089\AppData\Local\Microsoft\Windows\Temporary Internet Files\Content.IE5\BG91HGNJ\MC900031007[1].wmf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49554" y="5943602"/>
            <a:ext cx="457200" cy="38099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4" name="Picture 2" descr="C:\Users\njb5077\AppData\Local\Microsoft\Windows\Temporary Internet Files\Content.IE5\EDWB8YYI\MC90039093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693" y="5953343"/>
            <a:ext cx="326038" cy="3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623" y="5958766"/>
            <a:ext cx="1911175" cy="8760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523622" y="5947611"/>
            <a:ext cx="1911175" cy="8760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3" y="1750321"/>
            <a:ext cx="26974800" cy="288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84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5947890"/>
            <a:ext cx="146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Malgun Gothic" pitchFamily="34" charset="-127"/>
                <a:ea typeface="Malgun Gothic" pitchFamily="34" charset="-127"/>
              </a:rPr>
              <a:t>Nate Babyak	Alex Ho	Brian Sampson	Alex Schreffler</a:t>
            </a:r>
            <a:endParaRPr lang="en-US" sz="2400" b="1" dirty="0">
              <a:solidFill>
                <a:srgbClr val="FFC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20131"/>
            <a:ext cx="27432000" cy="36576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2"/>
          <p:cNvSpPr txBox="1">
            <a:spLocks/>
          </p:cNvSpPr>
          <p:nvPr/>
        </p:nvSpPr>
        <p:spPr>
          <a:xfrm>
            <a:off x="457200" y="768918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all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19" descr="C:\Users\nyc5089\AppData\Local\Microsoft\Windows\Temporary Internet Files\Content.IE5\H8XRETN1\MC900296100[1].wm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1746" y="5943601"/>
            <a:ext cx="436245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2" name="Picture 21" descr="C:\Users\nyc5089\AppData\Local\Microsoft\Windows\Temporary Internet Files\Content.IE5\6J3SIIO5\MC900233733[1].w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85166" y="5943601"/>
            <a:ext cx="404131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3" name="Picture 22" descr="C:\Users\nyc5089\AppData\Local\Microsoft\Windows\Temporary Internet Files\Content.IE5\BG91HGNJ\MC900031007[1].wmf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49554" y="5943602"/>
            <a:ext cx="457200" cy="38099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4" name="Picture 2" descr="C:\Users\njb5077\AppData\Local\Microsoft\Windows\Temporary Internet Files\Content.IE5\EDWB8YYI\MC90039093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693" y="5953343"/>
            <a:ext cx="326038" cy="3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623" y="5958766"/>
            <a:ext cx="1911175" cy="8760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523622" y="5947611"/>
            <a:ext cx="1911175" cy="8760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0979" y="1340418"/>
            <a:ext cx="6858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IESNA Lighting Recommendations: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Vestibule: 30 lux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Lobby: 100 lux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Concourse/Circulation: 50 lux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Club Lounge: 40 lux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Stairs: 50 lux</a:t>
            </a: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9810395" y="1340418"/>
            <a:ext cx="6858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ASHRAE 90.1-2010 Power Densities: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Zone 3</a:t>
            </a:r>
            <a:endParaRPr lang="en-US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Allowable Power Density By Area: 0.78W/ft</a:t>
            </a:r>
            <a:r>
              <a:rPr lang="en-US" baseline="30000" dirty="0" smtClean="0"/>
              <a:t>2</a:t>
            </a:r>
            <a:endParaRPr lang="en-US" dirty="0" smtClean="0"/>
          </a:p>
          <a:p>
            <a:pPr marL="800100" lvl="1" indent="-342900">
              <a:buFont typeface="Arial" pitchFamily="34" charset="0"/>
              <a:buChar char="•"/>
            </a:pPr>
            <a:endParaRPr lang="en-US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dirty="0" smtClean="0"/>
              <a:t>By Space: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dirty="0" smtClean="0"/>
              <a:t>Entry Canopy: 0.4W/ft</a:t>
            </a:r>
            <a:r>
              <a:rPr lang="en-US" baseline="30000" dirty="0"/>
              <a:t>2</a:t>
            </a:r>
            <a:endParaRPr lang="en-US" dirty="0" smtClean="0"/>
          </a:p>
          <a:p>
            <a:pPr marL="1257300" lvl="2" indent="-342900">
              <a:buFont typeface="Arial" pitchFamily="34" charset="0"/>
              <a:buChar char="•"/>
            </a:pPr>
            <a:r>
              <a:rPr lang="en-US" dirty="0" smtClean="0"/>
              <a:t>Vestibule:30W/linear feet (door width)</a:t>
            </a:r>
          </a:p>
          <a:p>
            <a:pPr marL="1257300" lvl="2" indent="-342900">
              <a:buFont typeface="Arial" pitchFamily="34" charset="0"/>
              <a:buChar char="•"/>
            </a:pPr>
            <a:r>
              <a:rPr lang="en-US" dirty="0" smtClean="0"/>
              <a:t>Lobby: 0.9W/ft</a:t>
            </a:r>
            <a:r>
              <a:rPr lang="en-US" baseline="30000" dirty="0"/>
              <a:t>2</a:t>
            </a:r>
            <a:endParaRPr lang="en-US" dirty="0" smtClean="0"/>
          </a:p>
          <a:p>
            <a:pPr marL="1257300" lvl="2" indent="-342900">
              <a:buFont typeface="Arial" pitchFamily="34" charset="0"/>
              <a:buChar char="•"/>
            </a:pPr>
            <a:r>
              <a:rPr lang="en-US" dirty="0" smtClean="0"/>
              <a:t>Club: 1.31W/ft</a:t>
            </a:r>
            <a:r>
              <a:rPr lang="en-US" baseline="30000" dirty="0"/>
              <a:t>2</a:t>
            </a:r>
            <a:endParaRPr lang="en-US" dirty="0" smtClean="0"/>
          </a:p>
          <a:p>
            <a:pPr marL="1257300" lvl="2" indent="-342900">
              <a:buFont typeface="Arial" pitchFamily="34" charset="0"/>
              <a:buChar char="•"/>
            </a:pPr>
            <a:r>
              <a:rPr lang="en-US" dirty="0" smtClean="0"/>
              <a:t>Concourse: 1.10W/ft</a:t>
            </a:r>
            <a:r>
              <a:rPr lang="en-US" baseline="30000" dirty="0"/>
              <a:t>2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 descr="C:\Users\avh5044\Desktop\Untitl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542" y="988735"/>
            <a:ext cx="7683363" cy="4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0576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5947890"/>
            <a:ext cx="146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Malgun Gothic" pitchFamily="34" charset="-127"/>
                <a:ea typeface="Malgun Gothic" pitchFamily="34" charset="-127"/>
              </a:rPr>
              <a:t>Nate Babyak	Alex Ho	Brian Sampson	Alex Schreffler</a:t>
            </a:r>
            <a:endParaRPr lang="en-US" sz="2400" b="1" dirty="0">
              <a:solidFill>
                <a:srgbClr val="FFC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20131"/>
            <a:ext cx="27432000" cy="36576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2"/>
          <p:cNvSpPr txBox="1">
            <a:spLocks/>
          </p:cNvSpPr>
          <p:nvPr/>
        </p:nvSpPr>
        <p:spPr>
          <a:xfrm>
            <a:off x="9982200" y="1175736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cap="all" spc="50" dirty="0" smtClean="0">
                <a:latin typeface="Arial" pitchFamily="34" charset="0"/>
                <a:ea typeface="+mj-ea"/>
                <a:cs typeface="Arial" pitchFamily="34" charset="0"/>
              </a:rPr>
              <a:t>Moving Forward: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all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cap="all" spc="50" noProof="0" dirty="0" smtClean="0">
                <a:latin typeface="Arial" pitchFamily="34" charset="0"/>
                <a:ea typeface="+mj-ea"/>
                <a:cs typeface="Arial" pitchFamily="34" charset="0"/>
              </a:rPr>
              <a:t>Clash Detection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all" spc="5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Building</a:t>
            </a:r>
            <a:r>
              <a:rPr kumimoji="0" lang="en-US" sz="3000" b="1" i="0" u="none" strike="noStrike" kern="1200" cap="all" spc="5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façade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cap="all" spc="50" baseline="0" noProof="0" dirty="0" smtClean="0">
                <a:latin typeface="Arial" pitchFamily="34" charset="0"/>
                <a:ea typeface="+mj-ea"/>
                <a:cs typeface="Arial" pitchFamily="34" charset="0"/>
              </a:rPr>
              <a:t>Coordinate architecture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all" spc="5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Finalize site layout</a:t>
            </a:r>
            <a:endParaRPr kumimoji="0" lang="en-US" sz="3000" b="1" i="0" u="none" strike="noStrike" kern="1200" cap="all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7" name="Picture 36" descr="C:\Users\nyc5089\AppData\Local\Microsoft\Windows\Temporary Internet Files\Content.IE5\H8XRETN1\MC900296100[1].wm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1746" y="5943601"/>
            <a:ext cx="436245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8" name="Picture 37" descr="C:\Users\nyc5089\AppData\Local\Microsoft\Windows\Temporary Internet Files\Content.IE5\6J3SIIO5\MC900233733[1].w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85166" y="5943601"/>
            <a:ext cx="404131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9" name="Picture 38" descr="C:\Users\nyc5089\AppData\Local\Microsoft\Windows\Temporary Internet Files\Content.IE5\BG91HGNJ\MC900031007[1].wmf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49554" y="5943602"/>
            <a:ext cx="457200" cy="38099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40" name="Picture 2" descr="C:\Users\njb5077\AppData\Local\Microsoft\Windows\Temporary Internet Files\Content.IE5\EDWB8YYI\MC90039093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693" y="5953343"/>
            <a:ext cx="326038" cy="3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623" y="5958766"/>
            <a:ext cx="1911175" cy="87604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523622" y="5947611"/>
            <a:ext cx="1911175" cy="876047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1782295" y="854922"/>
            <a:ext cx="4530512" cy="45720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3"/>
          <a:stretch/>
        </p:blipFill>
        <p:spPr>
          <a:xfrm>
            <a:off x="18766278" y="1077301"/>
            <a:ext cx="8192756" cy="385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0104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5947890"/>
            <a:ext cx="146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Malgun Gothic" pitchFamily="34" charset="-127"/>
                <a:ea typeface="Malgun Gothic" pitchFamily="34" charset="-127"/>
              </a:rPr>
              <a:t>Nate Babyak	Alex Ho	Brian Sampson	Alex Schreffler</a:t>
            </a:r>
            <a:endParaRPr lang="en-US" sz="2400" b="1" dirty="0">
              <a:solidFill>
                <a:srgbClr val="FFC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20131"/>
            <a:ext cx="27432000" cy="36576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 descr="C:\Users\nyc5089\AppData\Local\Microsoft\Windows\Temporary Internet Files\Content.IE5\H8XRETN1\MC900296100[1].wm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1746" y="5943601"/>
            <a:ext cx="436245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8" name="Picture 37" descr="C:\Users\nyc5089\AppData\Local\Microsoft\Windows\Temporary Internet Files\Content.IE5\6J3SIIO5\MC900233733[1].w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85166" y="5943601"/>
            <a:ext cx="404131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9" name="Picture 38" descr="C:\Users\nyc5089\AppData\Local\Microsoft\Windows\Temporary Internet Files\Content.IE5\BG91HGNJ\MC900031007[1].wmf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49554" y="5943602"/>
            <a:ext cx="457200" cy="38099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40" name="Picture 2" descr="C:\Users\njb5077\AppData\Local\Microsoft\Windows\Temporary Internet Files\Content.IE5\EDWB8YYI\MC90039093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693" y="5953343"/>
            <a:ext cx="326038" cy="3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623" y="5958766"/>
            <a:ext cx="1911175" cy="87604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523622" y="5947611"/>
            <a:ext cx="1911175" cy="876047"/>
          </a:xfrm>
          <a:prstGeom prst="rect">
            <a:avLst/>
          </a:prstGeom>
        </p:spPr>
      </p:pic>
      <p:sp>
        <p:nvSpPr>
          <p:cNvPr id="23" name="Title 2"/>
          <p:cNvSpPr txBox="1">
            <a:spLocks/>
          </p:cNvSpPr>
          <p:nvPr/>
        </p:nvSpPr>
        <p:spPr>
          <a:xfrm>
            <a:off x="9396773" y="1018081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cap="all" spc="50" dirty="0" smtClean="0">
                <a:latin typeface="Arial" pitchFamily="34" charset="0"/>
                <a:ea typeface="+mj-ea"/>
                <a:cs typeface="Arial" pitchFamily="34" charset="0"/>
              </a:rPr>
              <a:t>Cable Stay Roof Design</a:t>
            </a:r>
            <a:endParaRPr kumimoji="0" lang="en-US" sz="3000" b="1" i="0" u="none" strike="noStrike" kern="1200" cap="all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7940" y="1747236"/>
            <a:ext cx="4565266" cy="3525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230156" y="924932"/>
            <a:ext cx="7928768" cy="481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2"/>
          <p:cNvSpPr txBox="1">
            <a:spLocks/>
          </p:cNvSpPr>
          <p:nvPr/>
        </p:nvSpPr>
        <p:spPr>
          <a:xfrm>
            <a:off x="473490" y="1027169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all" spc="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Design</a:t>
            </a:r>
            <a:r>
              <a:rPr kumimoji="0" lang="en-US" sz="3000" b="1" i="0" u="none" strike="noStrike" kern="1200" cap="all" spc="5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Considerations</a:t>
            </a:r>
            <a:endParaRPr lang="en-US" sz="3000" b="1" cap="all" spc="50" noProof="0" dirty="0" smtClean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05497" y="1947396"/>
            <a:ext cx="558525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Dead loads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Roof Deck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Roof Members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Snow Loads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Unbalanced Drift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Wind Uplift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Cable Load Combinations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ASCE 7 Load Combinations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Erection Sequencing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0" y="1602499"/>
            <a:ext cx="3771900" cy="3333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5235086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5947890"/>
            <a:ext cx="146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Malgun Gothic" pitchFamily="34" charset="-127"/>
                <a:ea typeface="Malgun Gothic" pitchFamily="34" charset="-127"/>
              </a:rPr>
              <a:t>Nate Babyak	Alex Ho	Brian Sampson	Alex Schreffler</a:t>
            </a:r>
            <a:endParaRPr lang="en-US" sz="2400" b="1" dirty="0">
              <a:solidFill>
                <a:srgbClr val="FFC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297928"/>
            <a:ext cx="27432000" cy="36576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 descr="C:\Users\nyc5089\AppData\Local\Microsoft\Windows\Temporary Internet Files\Content.IE5\H8XRETN1\MC900296100[1].wm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1746" y="5943601"/>
            <a:ext cx="436245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8" name="Picture 37" descr="C:\Users\nyc5089\AppData\Local\Microsoft\Windows\Temporary Internet Files\Content.IE5\6J3SIIO5\MC900233733[1].w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85166" y="5943601"/>
            <a:ext cx="404131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9" name="Picture 38" descr="C:\Users\nyc5089\AppData\Local\Microsoft\Windows\Temporary Internet Files\Content.IE5\BG91HGNJ\MC900031007[1].wmf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49554" y="5943602"/>
            <a:ext cx="457200" cy="38099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40" name="Picture 2" descr="C:\Users\njb5077\AppData\Local\Microsoft\Windows\Temporary Internet Files\Content.IE5\EDWB8YYI\MC90039093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693" y="5953343"/>
            <a:ext cx="326038" cy="3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623" y="5958766"/>
            <a:ext cx="1911175" cy="87604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523622" y="5947611"/>
            <a:ext cx="1911175" cy="876047"/>
          </a:xfrm>
          <a:prstGeom prst="rect">
            <a:avLst/>
          </a:prstGeom>
        </p:spPr>
      </p:pic>
      <p:sp>
        <p:nvSpPr>
          <p:cNvPr id="23" name="Title 2"/>
          <p:cNvSpPr txBox="1">
            <a:spLocks/>
          </p:cNvSpPr>
          <p:nvPr/>
        </p:nvSpPr>
        <p:spPr>
          <a:xfrm>
            <a:off x="9396773" y="1018081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cap="all" spc="50" dirty="0" smtClean="0">
                <a:latin typeface="Arial" pitchFamily="34" charset="0"/>
                <a:ea typeface="+mj-ea"/>
                <a:cs typeface="Arial" pitchFamily="34" charset="0"/>
              </a:rPr>
              <a:t>Cable Stay Roof Design</a:t>
            </a:r>
            <a:endParaRPr kumimoji="0" lang="en-US" sz="3000" b="1" i="0" u="none" strike="noStrike" kern="1200" cap="all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250" y="1675214"/>
            <a:ext cx="2976296" cy="229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230156" y="924932"/>
            <a:ext cx="7928768" cy="4813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itle 2"/>
          <p:cNvSpPr txBox="1">
            <a:spLocks/>
          </p:cNvSpPr>
          <p:nvPr/>
        </p:nvSpPr>
        <p:spPr>
          <a:xfrm>
            <a:off x="473490" y="1027169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all" spc="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Design</a:t>
            </a:r>
            <a:r>
              <a:rPr kumimoji="0" lang="en-US" sz="3000" b="1" i="0" u="none" strike="noStrike" kern="1200" cap="all" spc="5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Attempts</a:t>
            </a:r>
            <a:endParaRPr lang="en-US" sz="3000" b="1" cap="all" spc="50" noProof="0" dirty="0" smtClean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4161" y="1769890"/>
            <a:ext cx="66162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First Attempt: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Deck: 3N18 spanning 14’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Beams: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W30x90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CB 36x55 (CMC Steel Products)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Girder:</a:t>
            </a:r>
            <a:endParaRPr lang="en-US" sz="24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W40x372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Cables: Diameters 4.25” to 5.5”</a:t>
            </a: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Mast: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Composite Column Design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36” steel pipe 1.5” thick 8 </a:t>
            </a:r>
            <a:r>
              <a:rPr lang="en-US" sz="2400" dirty="0" err="1" smtClean="0"/>
              <a:t>ksi</a:t>
            </a:r>
            <a:r>
              <a:rPr lang="en-US" sz="2400" dirty="0" smtClean="0"/>
              <a:t> concrete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0" y="1602499"/>
            <a:ext cx="3771900" cy="3333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4528" y="1718898"/>
            <a:ext cx="3911145" cy="2311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580" y="4154834"/>
            <a:ext cx="1547967" cy="1583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925" y="4012698"/>
            <a:ext cx="2437101" cy="184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" t="26985" r="24177" b="14436"/>
          <a:stretch/>
        </p:blipFill>
        <p:spPr bwMode="auto">
          <a:xfrm>
            <a:off x="14086737" y="4069635"/>
            <a:ext cx="3569912" cy="173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6162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5947890"/>
            <a:ext cx="146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Malgun Gothic" pitchFamily="34" charset="-127"/>
                <a:ea typeface="Malgun Gothic" pitchFamily="34" charset="-127"/>
              </a:rPr>
              <a:t>Nate Babyak	Alex Ho	Brian Sampson	Alex Schreffler</a:t>
            </a:r>
            <a:endParaRPr lang="en-US" sz="2400" b="1" dirty="0">
              <a:solidFill>
                <a:srgbClr val="FFC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297928"/>
            <a:ext cx="27432000" cy="36576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 descr="C:\Users\nyc5089\AppData\Local\Microsoft\Windows\Temporary Internet Files\Content.IE5\H8XRETN1\MC900296100[1].wm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1746" y="5943601"/>
            <a:ext cx="436245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8" name="Picture 37" descr="C:\Users\nyc5089\AppData\Local\Microsoft\Windows\Temporary Internet Files\Content.IE5\6J3SIIO5\MC900233733[1].w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85166" y="5943601"/>
            <a:ext cx="404131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39" name="Picture 38" descr="C:\Users\nyc5089\AppData\Local\Microsoft\Windows\Temporary Internet Files\Content.IE5\BG91HGNJ\MC900031007[1].wmf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49554" y="5943602"/>
            <a:ext cx="457200" cy="38099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40" name="Picture 2" descr="C:\Users\njb5077\AppData\Local\Microsoft\Windows\Temporary Internet Files\Content.IE5\EDWB8YYI\MC90039093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693" y="5953343"/>
            <a:ext cx="326038" cy="3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623" y="5958766"/>
            <a:ext cx="1911175" cy="87604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523622" y="5947611"/>
            <a:ext cx="1911175" cy="876047"/>
          </a:xfrm>
          <a:prstGeom prst="rect">
            <a:avLst/>
          </a:prstGeom>
        </p:spPr>
      </p:pic>
      <p:sp>
        <p:nvSpPr>
          <p:cNvPr id="23" name="Title 2"/>
          <p:cNvSpPr txBox="1">
            <a:spLocks/>
          </p:cNvSpPr>
          <p:nvPr/>
        </p:nvSpPr>
        <p:spPr>
          <a:xfrm>
            <a:off x="9396773" y="1018081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cap="all" spc="50" dirty="0" smtClean="0">
                <a:latin typeface="Arial" pitchFamily="34" charset="0"/>
                <a:ea typeface="+mj-ea"/>
                <a:cs typeface="Arial" pitchFamily="34" charset="0"/>
              </a:rPr>
              <a:t>Cable Stay Roof Design</a:t>
            </a:r>
            <a:endParaRPr kumimoji="0" lang="en-US" sz="3000" b="1" i="0" u="none" strike="noStrike" kern="1200" cap="all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73490" y="1027169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all" spc="5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Design</a:t>
            </a:r>
            <a:r>
              <a:rPr kumimoji="0" lang="en-US" sz="3000" b="1" i="0" u="none" strike="noStrike" kern="1200" cap="all" spc="5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Attempts</a:t>
            </a:r>
            <a:endParaRPr lang="en-US" sz="3000" b="1" cap="all" spc="50" noProof="0" dirty="0" smtClean="0"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54161" y="1769890"/>
            <a:ext cx="66162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Second Attempt: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Deck: 3C18 spanning 11’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Beams: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W33x130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CB 36x94 (CMC Steel Products)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Girder:</a:t>
            </a:r>
            <a:endParaRPr lang="en-US" sz="24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W40x593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Cables: Diameters 4” to 5.5”</a:t>
            </a:r>
            <a:endParaRPr lang="en-US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sz="2400" dirty="0" smtClean="0"/>
              <a:t>Mast: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Composite Column Design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42” steel pipe 2” thick 10 </a:t>
            </a:r>
            <a:r>
              <a:rPr lang="en-US" sz="2400" dirty="0" err="1" smtClean="0"/>
              <a:t>ksi</a:t>
            </a:r>
            <a:r>
              <a:rPr lang="en-US" sz="2400" dirty="0" smtClean="0"/>
              <a:t> concrete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250" y="1675214"/>
            <a:ext cx="2976296" cy="2298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4528" y="1718898"/>
            <a:ext cx="3911145" cy="2311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5580" y="4154834"/>
            <a:ext cx="1547967" cy="1583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9925" y="4012698"/>
            <a:ext cx="2437101" cy="1847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" t="26985" r="24177" b="14436"/>
          <a:stretch/>
        </p:blipFill>
        <p:spPr bwMode="auto">
          <a:xfrm>
            <a:off x="14086737" y="4069635"/>
            <a:ext cx="3569912" cy="173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398" y="1018081"/>
            <a:ext cx="4730224" cy="4578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9885" y="599667"/>
            <a:ext cx="3374551" cy="541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698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5947890"/>
            <a:ext cx="146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Malgun Gothic" pitchFamily="34" charset="-127"/>
                <a:ea typeface="Malgun Gothic" pitchFamily="34" charset="-127"/>
              </a:rPr>
              <a:t>Nate Babyak	Alex Ho	Brian Sampson	Alex Schreffler</a:t>
            </a:r>
            <a:endParaRPr lang="en-US" sz="2400" b="1" dirty="0">
              <a:solidFill>
                <a:srgbClr val="FFC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20131"/>
            <a:ext cx="27432000" cy="36576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2"/>
          <p:cNvSpPr txBox="1">
            <a:spLocks/>
          </p:cNvSpPr>
          <p:nvPr/>
        </p:nvSpPr>
        <p:spPr>
          <a:xfrm>
            <a:off x="457200" y="768918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all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19" descr="C:\Users\nyc5089\AppData\Local\Microsoft\Windows\Temporary Internet Files\Content.IE5\H8XRETN1\MC900296100[1].wm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1746" y="5943601"/>
            <a:ext cx="436245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2" name="Picture 21" descr="C:\Users\nyc5089\AppData\Local\Microsoft\Windows\Temporary Internet Files\Content.IE5\6J3SIIO5\MC900233733[1].w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85166" y="5943601"/>
            <a:ext cx="404131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3" name="Picture 22" descr="C:\Users\nyc5089\AppData\Local\Microsoft\Windows\Temporary Internet Files\Content.IE5\BG91HGNJ\MC900031007[1].wmf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49554" y="5943602"/>
            <a:ext cx="457200" cy="38099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4" name="Picture 2" descr="C:\Users\njb5077\AppData\Local\Microsoft\Windows\Temporary Internet Files\Content.IE5\EDWB8YYI\MC90039093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693" y="5953343"/>
            <a:ext cx="326038" cy="3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623" y="5958766"/>
            <a:ext cx="1911175" cy="8760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523622" y="5947611"/>
            <a:ext cx="1911175" cy="87604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9076276" y="900754"/>
            <a:ext cx="644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3D Coordination</a:t>
            </a:r>
          </a:p>
        </p:txBody>
      </p:sp>
      <p:pic>
        <p:nvPicPr>
          <p:cNvPr id="17" name="Picture 16"/>
          <p:cNvPicPr/>
          <p:nvPr/>
        </p:nvPicPr>
        <p:blipFill rotWithShape="1">
          <a:blip r:embed="rId8"/>
          <a:srcRect l="9099" t="17049" r="51492" b="11127"/>
          <a:stretch/>
        </p:blipFill>
        <p:spPr bwMode="auto">
          <a:xfrm>
            <a:off x="19618122" y="1340418"/>
            <a:ext cx="5905500" cy="43053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9"/>
          <a:srcRect l="69339" t="17266" r="9456" b="6249"/>
          <a:stretch/>
        </p:blipFill>
        <p:spPr bwMode="auto">
          <a:xfrm>
            <a:off x="14621108" y="1507724"/>
            <a:ext cx="2827207" cy="407930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/>
          <p:cNvPicPr/>
          <p:nvPr/>
        </p:nvPicPr>
        <p:blipFill rotWithShape="1">
          <a:blip r:embed="rId10"/>
          <a:srcRect l="62019" t="18880" r="15461" b="5434"/>
          <a:stretch/>
        </p:blipFill>
        <p:spPr bwMode="auto">
          <a:xfrm>
            <a:off x="10316273" y="1550972"/>
            <a:ext cx="2873641" cy="38632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265624" y="909531"/>
            <a:ext cx="644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Mechanical Space and Loft Redesign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81210" y="909530"/>
            <a:ext cx="644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Baseline Mechanical Space</a:t>
            </a:r>
          </a:p>
        </p:txBody>
      </p:sp>
      <p:pic>
        <p:nvPicPr>
          <p:cNvPr id="31" name="Picture 30"/>
          <p:cNvPicPr/>
          <p:nvPr/>
        </p:nvPicPr>
        <p:blipFill rotWithShape="1">
          <a:blip r:embed="rId11"/>
          <a:srcRect l="60522" t="16806" r="10737" b="4648"/>
          <a:stretch/>
        </p:blipFill>
        <p:spPr bwMode="auto">
          <a:xfrm>
            <a:off x="2406316" y="1442914"/>
            <a:ext cx="3850127" cy="42089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957611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5947890"/>
            <a:ext cx="146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Malgun Gothic" pitchFamily="34" charset="-127"/>
                <a:ea typeface="Malgun Gothic" pitchFamily="34" charset="-127"/>
              </a:rPr>
              <a:t>Nate Babyak	Alex Ho	Brian Sampson	Alex Schreffler</a:t>
            </a:r>
            <a:endParaRPr lang="en-US" sz="2400" b="1" dirty="0">
              <a:solidFill>
                <a:srgbClr val="FFC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20131"/>
            <a:ext cx="27432000" cy="36576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2"/>
          <p:cNvSpPr txBox="1">
            <a:spLocks/>
          </p:cNvSpPr>
          <p:nvPr/>
        </p:nvSpPr>
        <p:spPr>
          <a:xfrm>
            <a:off x="457200" y="768918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all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19" descr="C:\Users\nyc5089\AppData\Local\Microsoft\Windows\Temporary Internet Files\Content.IE5\H8XRETN1\MC900296100[1].wm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1746" y="5943601"/>
            <a:ext cx="436245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2" name="Picture 21" descr="C:\Users\nyc5089\AppData\Local\Microsoft\Windows\Temporary Internet Files\Content.IE5\6J3SIIO5\MC900233733[1].w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85166" y="5943601"/>
            <a:ext cx="404131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3" name="Picture 22" descr="C:\Users\nyc5089\AppData\Local\Microsoft\Windows\Temporary Internet Files\Content.IE5\BG91HGNJ\MC900031007[1].wmf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49554" y="5943602"/>
            <a:ext cx="457200" cy="38099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4" name="Picture 2" descr="C:\Users\njb5077\AppData\Local\Microsoft\Windows\Temporary Internet Files\Content.IE5\EDWB8YYI\MC90039093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693" y="5953343"/>
            <a:ext cx="326038" cy="3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623" y="5958766"/>
            <a:ext cx="1911175" cy="8760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523622" y="5947611"/>
            <a:ext cx="1911175" cy="87604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9076276" y="1117321"/>
            <a:ext cx="644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Event Level Ductwork Reduction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1117321"/>
            <a:ext cx="644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Baseline Event Level Ductwork Layout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87366" y="1108004"/>
            <a:ext cx="644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Event Level Ductwork Layout Redesign</a:t>
            </a:r>
          </a:p>
        </p:txBody>
      </p:sp>
      <p:pic>
        <p:nvPicPr>
          <p:cNvPr id="18" name="Picture 17"/>
          <p:cNvPicPr/>
          <p:nvPr/>
        </p:nvPicPr>
        <p:blipFill rotWithShape="1">
          <a:blip r:embed="rId8"/>
          <a:srcRect l="59616" t="18830" r="1283" b="15465"/>
          <a:stretch/>
        </p:blipFill>
        <p:spPr bwMode="auto">
          <a:xfrm>
            <a:off x="1319212" y="1548208"/>
            <a:ext cx="5743575" cy="38601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/>
          <p:cNvPicPr/>
          <p:nvPr/>
        </p:nvPicPr>
        <p:blipFill rotWithShape="1">
          <a:blip r:embed="rId9"/>
          <a:srcRect l="58974" t="24925" r="1763" b="14262"/>
          <a:stretch/>
        </p:blipFill>
        <p:spPr bwMode="auto">
          <a:xfrm>
            <a:off x="9751609" y="1617423"/>
            <a:ext cx="6118860" cy="37909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Picture 27"/>
          <p:cNvPicPr/>
          <p:nvPr/>
        </p:nvPicPr>
        <p:blipFill rotWithShape="1">
          <a:blip r:embed="rId10"/>
          <a:srcRect l="9099" t="17049" r="51492" b="11127"/>
          <a:stretch/>
        </p:blipFill>
        <p:spPr bwMode="auto">
          <a:xfrm>
            <a:off x="20164926" y="1739056"/>
            <a:ext cx="5358696" cy="39066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370758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5947890"/>
            <a:ext cx="146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Malgun Gothic" pitchFamily="34" charset="-127"/>
                <a:ea typeface="Malgun Gothic" pitchFamily="34" charset="-127"/>
              </a:rPr>
              <a:t>Nate Babyak	Alex Ho	Brian Sampson	Alex Schreffler</a:t>
            </a:r>
            <a:endParaRPr lang="en-US" sz="2400" b="1" dirty="0">
              <a:solidFill>
                <a:srgbClr val="FFC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20131"/>
            <a:ext cx="27432000" cy="36576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2"/>
          <p:cNvSpPr txBox="1">
            <a:spLocks/>
          </p:cNvSpPr>
          <p:nvPr/>
        </p:nvSpPr>
        <p:spPr>
          <a:xfrm>
            <a:off x="457200" y="768918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all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19" descr="C:\Users\nyc5089\AppData\Local\Microsoft\Windows\Temporary Internet Files\Content.IE5\H8XRETN1\MC900296100[1].wm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1746" y="5943601"/>
            <a:ext cx="436245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2" name="Picture 21" descr="C:\Users\nyc5089\AppData\Local\Microsoft\Windows\Temporary Internet Files\Content.IE5\6J3SIIO5\MC900233733[1].w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85166" y="5943601"/>
            <a:ext cx="404131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3" name="Picture 22" descr="C:\Users\nyc5089\AppData\Local\Microsoft\Windows\Temporary Internet Files\Content.IE5\BG91HGNJ\MC900031007[1].wmf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49554" y="5943602"/>
            <a:ext cx="457200" cy="38099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4" name="Picture 2" descr="C:\Users\njb5077\AppData\Local\Microsoft\Windows\Temporary Internet Files\Content.IE5\EDWB8YYI\MC90039093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693" y="5953343"/>
            <a:ext cx="326038" cy="3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623" y="5958766"/>
            <a:ext cx="1911175" cy="8760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523622" y="5947611"/>
            <a:ext cx="1911175" cy="87604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9076276" y="1069195"/>
            <a:ext cx="644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Redesign North Concourse Section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1069195"/>
            <a:ext cx="644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Baseline Event Level Ductwork Layout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87366" y="1059878"/>
            <a:ext cx="644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Baseline North Concourse Section</a:t>
            </a:r>
          </a:p>
        </p:txBody>
      </p:sp>
      <p:pic>
        <p:nvPicPr>
          <p:cNvPr id="17" name="Picture 16"/>
          <p:cNvPicPr/>
          <p:nvPr/>
        </p:nvPicPr>
        <p:blipFill rotWithShape="1">
          <a:blip r:embed="rId8"/>
          <a:srcRect l="59295" t="16426" b="19471"/>
          <a:stretch/>
        </p:blipFill>
        <p:spPr bwMode="auto">
          <a:xfrm>
            <a:off x="9835207" y="1548208"/>
            <a:ext cx="6199505" cy="39052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9"/>
          <a:srcRect l="58493" t="16827" r="801" b="21474"/>
          <a:stretch/>
        </p:blipFill>
        <p:spPr bwMode="auto">
          <a:xfrm>
            <a:off x="19480548" y="1719897"/>
            <a:ext cx="6043073" cy="36884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/>
          <p:cNvPicPr/>
          <p:nvPr/>
        </p:nvPicPr>
        <p:blipFill rotWithShape="1">
          <a:blip r:embed="rId10"/>
          <a:srcRect l="59936" t="18430" r="801" b="11859"/>
          <a:stretch/>
        </p:blipFill>
        <p:spPr bwMode="auto">
          <a:xfrm>
            <a:off x="914397" y="1548208"/>
            <a:ext cx="5943600" cy="42208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380727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0" y="6858000"/>
            <a:ext cx="9144000" cy="6858000"/>
          </a:xfrm>
          <a:prstGeom prst="rect">
            <a:avLst/>
          </a:prstGeom>
          <a:solidFill>
            <a:srgbClr val="5883DF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0800" y="5947890"/>
            <a:ext cx="1463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C000"/>
                </a:solidFill>
                <a:latin typeface="Malgun Gothic" pitchFamily="34" charset="-127"/>
                <a:ea typeface="Malgun Gothic" pitchFamily="34" charset="-127"/>
              </a:rPr>
              <a:t>Nate Babyak	Alex Ho	Brian Sampson	Alex Schreffler</a:t>
            </a:r>
            <a:endParaRPr lang="en-US" sz="2400" b="1" dirty="0">
              <a:solidFill>
                <a:srgbClr val="FFC000"/>
              </a:solidFill>
              <a:latin typeface="Malgun Gothic" pitchFamily="34" charset="-127"/>
              <a:ea typeface="Malgun Gothic" pitchFamily="34" charset="-127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20131"/>
            <a:ext cx="27432000" cy="365760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itle 2"/>
          <p:cNvSpPr txBox="1">
            <a:spLocks/>
          </p:cNvSpPr>
          <p:nvPr/>
        </p:nvSpPr>
        <p:spPr>
          <a:xfrm>
            <a:off x="457200" y="768918"/>
            <a:ext cx="7467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all" spc="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20" name="Picture 19" descr="C:\Users\nyc5089\AppData\Local\Microsoft\Windows\Temporary Internet Files\Content.IE5\H8XRETN1\MC900296100[1].wm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21746" y="5943601"/>
            <a:ext cx="436245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2" name="Picture 21" descr="C:\Users\nyc5089\AppData\Local\Microsoft\Windows\Temporary Internet Files\Content.IE5\6J3SIIO5\MC900233733[1].wmf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85166" y="5943601"/>
            <a:ext cx="404131" cy="38100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3" name="Picture 22" descr="C:\Users\nyc5089\AppData\Local\Microsoft\Windows\Temporary Internet Files\Content.IE5\BG91HGNJ\MC900031007[1].wmf"/>
          <p:cNvPicPr/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1149554" y="5943602"/>
            <a:ext cx="457200" cy="380999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</p:pic>
      <p:pic>
        <p:nvPicPr>
          <p:cNvPr id="24" name="Picture 2" descr="C:\Users\njb5077\AppData\Local\Microsoft\Windows\Temporary Internet Files\Content.IE5\EDWB8YYI\MC900390932[1].wm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1693" y="5953343"/>
            <a:ext cx="326038" cy="37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623" y="5958766"/>
            <a:ext cx="1911175" cy="87604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4" t="36757" r="18566" b="34737"/>
          <a:stretch/>
        </p:blipFill>
        <p:spPr>
          <a:xfrm>
            <a:off x="25523622" y="5947611"/>
            <a:ext cx="1911175" cy="87604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9076276" y="1069195"/>
            <a:ext cx="644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Redesign  South Concourse Section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7200" y="1069195"/>
            <a:ext cx="644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Baseline Event Level Ductwork Layout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87366" y="1059878"/>
            <a:ext cx="644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Baseline South Concourse Section</a:t>
            </a:r>
          </a:p>
        </p:txBody>
      </p:sp>
      <p:pic>
        <p:nvPicPr>
          <p:cNvPr id="18" name="Picture 17"/>
          <p:cNvPicPr/>
          <p:nvPr/>
        </p:nvPicPr>
        <p:blipFill rotWithShape="1">
          <a:blip r:embed="rId8"/>
          <a:srcRect l="59616" t="18830" r="1283" b="15465"/>
          <a:stretch/>
        </p:blipFill>
        <p:spPr bwMode="auto">
          <a:xfrm>
            <a:off x="1126708" y="1644460"/>
            <a:ext cx="5743575" cy="38601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Picture 25"/>
          <p:cNvPicPr/>
          <p:nvPr/>
        </p:nvPicPr>
        <p:blipFill rotWithShape="1">
          <a:blip r:embed="rId9"/>
          <a:srcRect l="59135" t="17228" b="18669"/>
          <a:stretch/>
        </p:blipFill>
        <p:spPr bwMode="auto">
          <a:xfrm>
            <a:off x="9805362" y="1596200"/>
            <a:ext cx="6229350" cy="3908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Picture 26"/>
          <p:cNvPicPr/>
          <p:nvPr/>
        </p:nvPicPr>
        <p:blipFill rotWithShape="1">
          <a:blip r:embed="rId10"/>
          <a:srcRect l="59616" t="16827" b="25080"/>
          <a:stretch/>
        </p:blipFill>
        <p:spPr bwMode="auto">
          <a:xfrm>
            <a:off x="19076276" y="1644460"/>
            <a:ext cx="6447346" cy="37097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773178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5025</TotalTime>
  <Words>501</Words>
  <Application>Microsoft Office PowerPoint</Application>
  <PresentationFormat>Custom</PresentationFormat>
  <Paragraphs>180</Paragraphs>
  <Slides>24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Horizon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Penn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Nathaniel J Babyak</cp:lastModifiedBy>
  <cp:revision>235</cp:revision>
  <cp:lastPrinted>2012-02-20T17:28:10Z</cp:lastPrinted>
  <dcterms:created xsi:type="dcterms:W3CDTF">2006-11-29T18:17:25Z</dcterms:created>
  <dcterms:modified xsi:type="dcterms:W3CDTF">2012-02-20T20:10:44Z</dcterms:modified>
</cp:coreProperties>
</file>